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presProps" Target="presProps.xml"/>
  <Relationship Id="rId11" Type="http://schemas.openxmlformats.org/officeDocument/2006/relationships/viewProps" Target="viewProps.xml"/>
  <Relationship Id="rId12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47280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C2410C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428750"/>
            <a:ext cx="800100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300" spc="0" u="none" cap="none">
                <a:solidFill>
                  <a:srgbClr val="C2410C">
                    <a:alpha val="100000"/>
                  </a:srgbClr>
                </a:solidFill>
                <a:latin typeface="Calibri"/>
              </a:rPr>
              <a:t><![CDATA[MELBET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400" spc="0" u="none" cap="none">
                <a:solidFill>
                  <a:srgbClr val="1C1714">
                    <a:alpha val="100000"/>
                  </a:srgbClr>
                </a:solidFill>
                <a:latin typeface="Calibri"/>
              </a:rPr>
              <a:t><![CDATA[Melbet face aux autres bookmaker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6B5D52">
                    <a:alpha val="100000"/>
                  </a:srgbClr>
                </a:solidFill>
                <a:latin typeface="Calibri"/>
              </a:rPr>
              <a:t><![CDATA[Amadou Diakhaté, rédacteur paris sportifs · 25.05.202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C2410C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C2410C">
                    <a:alpha val="100000"/>
                  </a:srgbClr>
                </a:solidFill>
                <a:latin typeface="Calibri"/>
              </a:rPr>
              <a:t><![CDATA[Critères de comparais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C1714">
                    <a:alpha val="100000"/>
                  </a:srgbClr>
                </a:solidFill>
                <a:latin typeface="Calibri"/>
              </a:rPr>
              <a:t><![CDATA[•  Cotes et marge — la compétitivité réelle des prix sur les grands événements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C1714">
                    <a:alpha val="100000"/>
                  </a:srgbClr>
                </a:solidFill>
                <a:latin typeface="Calibri"/>
              </a:rPr>
              <a:t><![CDATA[•  Largeur de la ligne — nombre de sports, de marchés et profondeur sur les championnats africains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C1714">
                    <a:alpha val="100000"/>
                  </a:srgbClr>
                </a:solidFill>
                <a:latin typeface="Calibri"/>
              </a:rPr>
              <a:t><![CDATA[•  Bonus et promotions — pas seulement le montant, mais les conditions de mise associées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C1714">
                    <a:alpha val="100000"/>
                  </a:srgbClr>
                </a:solidFill>
                <a:latin typeface="Calibri"/>
              </a:rPr>
              <a:t><![CDATA[•  Application et confort — APK Android, version iOS, fluidité du direct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C1714">
                    <a:alpha val="100000"/>
                  </a:srgbClr>
                </a:solidFill>
                <a:latin typeface="Calibri"/>
              </a:rPr>
              <a:t><![CDATA[•  Accès et paiements — lien à jour, Mobile Money local, délais de retrait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C1714">
                    <a:alpha val="100000"/>
                  </a:srgbClr>
                </a:solidFill>
                <a:latin typeface="Calibri"/>
              </a:rPr>
              <a:t><![CDATA[•  Jugez sur plusieurs critères pondérés, jamais sur le seul montant du bonus affiché.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C2410C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C2410C">
                    <a:alpha val="100000"/>
                  </a:srgbClr>
                </a:solidFill>
                <a:latin typeface="Calibri"/>
              </a:rPr>
              <a:t><![CDATA[Melbet par cotes et lign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C1714">
                    <a:alpha val="100000"/>
                  </a:srgbClr>
                </a:solidFill>
                <a:latin typeface="Calibri"/>
              </a:rPr>
              <a:t><![CDATA[•  Football — couverture large, de la CAN et la Botola aux grandes coupes d\'Europe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C1714">
                    <a:alpha val="100000"/>
                  </a:srgbClr>
                </a:solidFill>
                <a:latin typeface="Calibri"/>
              </a:rPr>
              <a:t><![CDATA[•  Diversité des marchés — handicaps, totaux, scores exacts, paris sur les joueurs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C1714">
                    <a:alpha val="100000"/>
                  </a:srgbClr>
                </a:solidFill>
                <a:latin typeface="Calibri"/>
              </a:rPr>
              <a:t><![CDATA[•  Direct et e-sport — ligne en temps réel étoffée, Aviator et jeux crash très demandés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C1714">
                    <a:alpha val="100000"/>
                  </a:srgbClr>
                </a:solidFill>
                <a:latin typeface="Calibri"/>
              </a:rPr>
              <a:t><![CDATA[•  Marge — variable selon le sport, plus serrée sur le football populaire que sur les marchés de niche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C1714">
                    <a:alpha val="100000"/>
                  </a:srgbClr>
                </a:solidFill>
                <a:latin typeface="Calibri"/>
              </a:rPr>
              <a:t><![CDATA[•  Melbet brille par la profondeur de ligne, au prix d'une interface dense pour les nouveaux joueurs.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C2410C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C2410C">
                    <a:alpha val="100000"/>
                  </a:srgbClr>
                </a:solidFill>
                <a:latin typeface="Calibri"/>
              </a:rPr>
              <a:t><![CDATA[Melbet par bonus et promotion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C1714">
                    <a:alpha val="100000"/>
                  </a:srgbClr>
                </a:solidFill>
                <a:latin typeface="Calibri"/>
              </a:rPr>
              <a:t><![CDATA[•  Bonus de bienvenue — présent chez Melbet comme chez la plupart des concurrents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C1714">
                    <a:alpha val="100000"/>
                  </a:srgbClr>
                </a:solidFill>
                <a:latin typeface="Calibri"/>
              </a:rPr>
              <a:t><![CDATA[•  Conditions de mise (wagering) — le critère décisif ; un gros bonus à mise élevée vaut parfois moins qu\'un petit bonus accessible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C1714">
                    <a:alpha val="100000"/>
                  </a:srgbClr>
                </a:solidFill>
                <a:latin typeface="Calibri"/>
              </a:rPr>
              <a:t><![CDATA[•  Promotions régulières — paris gratuits, cashback, offres saisonnières liées à la CAN ou aux grandes ligues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C1714">
                    <a:alpha val="100000"/>
                  </a:srgbClr>
                </a:solidFill>
                <a:latin typeface="Calibri"/>
              </a:rPr>
              <a:t><![CDATA[•  Code promo — utilisé à l\'inscription, à saisir uniquement depuis une source fiable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C1714">
                    <a:alpha val="100000"/>
                  </a:srgbClr>
                </a:solidFill>
                <a:latin typeface="Calibri"/>
              </a:rPr>
              <a:t><![CDATA[•  Le montant du bonus compte moins que ses conditions de mise : lisez-les avant d'activer.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C2410C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C2410C">
                    <a:alpha val="100000"/>
                  </a:srgbClr>
                </a:solidFill>
                <a:latin typeface="Calibri"/>
              </a:rPr>
              <a:t><![CDATA[Melbet par confort et accè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C1714">
                    <a:alpha val="100000"/>
                  </a:srgbClr>
                </a:solidFill>
                <a:latin typeface="Calibri"/>
              </a:rPr>
              <a:t><![CDATA[•  Application Android (APK) — téléchargée depuis le site officiel, comme chez 1xBet ou Betwinner ; Google Play n\'héberge pas ces applications de paris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C1714">
                    <a:alpha val="100000"/>
                  </a:srgbClr>
                </a:solidFill>
                <a:latin typeface="Calibri"/>
              </a:rPr>
              <a:t><![CDATA[•  Version iOS — disponible, avec les contraintes propres à l\'écosystème Apple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C1714">
                    <a:alpha val="100000"/>
                  </a:srgbClr>
                </a:solidFill>
                <a:latin typeface="Calibri"/>
              </a:rPr>
              <a:t><![CDATA[•  Mobile Money — Orange Money, Wave, M-Pesa, MTN selon le pays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C1714">
                    <a:alpha val="100000"/>
                  </a:srgbClr>
                </a:solidFill>
                <a:latin typeface="Calibri"/>
              </a:rPr>
              <a:t><![CDATA[•  Lien à jour — l\'accès direct au domaine peut être restreint ; le lien évolue, à récupérer sur une source officielle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C1714">
                    <a:alpha val="100000"/>
                  </a:srgbClr>
                </a:solidFill>
                <a:latin typeface="Calibri"/>
              </a:rPr>
              <a:t><![CDATA[•  Accès APK et Mobile Money sont un standard du marché ; la fiabilité des paiements fait la vraie différence.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C2410C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C2410C">
                    <a:alpha val="100000"/>
                  </a:srgbClr>
                </a:solidFill>
                <a:latin typeface="Calibri"/>
              </a:rPr>
              <a:t><![CDATA[Comparatif fina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C1714">
                    <a:alpha val="100000"/>
                  </a:srgbClr>
                </a:solidFill>
                <a:latin typeface="Calibri"/>
              </a:rPr>
              <a:t><![CDATA[•  Au final, Melbet est un choix solide pour une ligne large et un écosystème complet, tandis que d'autres opérateurs séduisent par la simplicité ou une marque locale. Voici la synth…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C1714">
                    <a:alpha val="100000"/>
                  </a:srgbClr>
                </a:solidFill>
                <a:latin typeface="Calibri"/>
              </a:rPr>
              <a:t><![CDATA[•  Melbet excelle en profondeur et bonus ; le « meilleur » dépend de votre profil de joueur.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C2410C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524000"/>
            <a:ext cx="8001000" cy="2857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1C1714">
                    <a:alpha val="100000"/>
                  </a:srgbClr>
                </a:solidFill>
                <a:latin typeface="Calibri"/>
              </a:rPr>
              <a:t><![CDATA[Full article: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C2410C">
                    <a:alpha val="100000"/>
                  </a:srgbClr>
                </a:solidFill>
                <a:latin typeface="Calibri"/>
              </a:rPr>
              <a:t><![CDATA[https://mbetfr.net/melbet-comparatif-bookmaker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6B5D52">
                    <a:alpha val="100000"/>
                  </a:srgbClr>
                </a:solidFill>
                <a:latin typeface="Calibri"/>
              </a:rPr>
              <a:t><![CDATA[Avis et guide indépendants sur Melbet pour l'Afrique francophone. Ce site n'est pas celui de l'opérateur : les contenus sont informatifs. Les paris comportent des risques. 18+.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64">
  <a:themeElements>
    <a:clrScheme name="Theme6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Amadou Diakhaté, rédacteur paris sportifs</dc:creator>
  <cp:lastModifiedBy>Unknown Creator</cp:lastModifiedBy>
  <dcterms:created xsi:type="dcterms:W3CDTF">2026-07-07T20:35:28Z</dcterms:created>
  <dcterms:modified xsi:type="dcterms:W3CDTF">2026-07-07T20:35:28Z</dcterms:modified>
  <dc:title>Melbet vs concurrents 2026 : comparatif bookmakers</dc:title>
  <dc:description>Comparatif de Melbet avec d'autres bookmakers 2026 : cotes, bonus, ligne, application et accès. Quel bookmaker convient le mieux à quel type de joueur.</dc:description>
  <dc:subject>Melbet face aux autres bookmakers</dc:subject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